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70" r:id="rId16"/>
  </p:sldIdLst>
  <p:sldSz cx="9144000" cy="5143500" type="screen16x9"/>
  <p:notesSz cx="6858000" cy="9144000"/>
  <p:embeddedFontLs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Century Gothic" pitchFamily="34" charset="0"/>
      <p:regular r:id="rId22"/>
      <p:bold r:id="rId23"/>
      <p:italic r:id="rId24"/>
      <p:boldItalic r:id="rId25"/>
    </p:embeddedFont>
    <p:embeddedFont>
      <p:font typeface="Arial Narrow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2DDF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-883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 dirty="0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04/05/2022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 dirty="0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 dirty="0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 dirty="0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 dirty="0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 dirty="0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 dirty="0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 dirty="0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 dirty="0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 dirty="0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Robótica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16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smtClean="0">
                <a:solidFill>
                  <a:srgbClr val="FF0000"/>
                </a:solidFill>
                <a:latin typeface="Century Gothic" pitchFamily="34" charset="0"/>
              </a:rPr>
              <a:t>Redução de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u="none" strike="noStrike" cap="none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Dimensionalidade</a:t>
            </a:r>
            <a:endParaRPr sz="4000" b="1" u="none" strike="noStrike" cap="none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11266" name="Picture 2" descr="Machine Learning - O que é ?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1379221"/>
            <a:ext cx="3302378" cy="26551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entury Gothic" pitchFamily="34" charset="0"/>
              </a:rPr>
              <a:t>Redução de </a:t>
            </a:r>
            <a:r>
              <a:rPr lang="en-US" sz="3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Dimensionalidade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85720" y="750081"/>
            <a:ext cx="857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Arial Narrow" pitchFamily="34" charset="0"/>
              </a:rPr>
              <a:t>Processamento de Imagens: </a:t>
            </a:r>
            <a:r>
              <a:rPr lang="pt-BR" sz="2400" dirty="0" smtClean="0">
                <a:latin typeface="Arial Narrow" pitchFamily="34" charset="0"/>
              </a:rPr>
              <a:t>Detecção de bordas</a:t>
            </a:r>
            <a:endParaRPr lang="pt-BR" sz="2400" dirty="0">
              <a:latin typeface="Arial Narrow" pitchFamily="34" charset="0"/>
            </a:endParaRPr>
          </a:p>
        </p:txBody>
      </p:sp>
      <p:sp>
        <p:nvSpPr>
          <p:cNvPr id="102402" name="AutoShape 2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2404" name="AutoShape 4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3426" name="AutoShape 2" descr="Médias, Medianas e Imagens | Andrew Kurauchi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3428" name="AutoShape 4" descr="Médias, Medianas e Imagens | Andrew Kurauchi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8" y="1155522"/>
            <a:ext cx="7286675" cy="3987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entury Gothic" pitchFamily="34" charset="0"/>
              </a:rPr>
              <a:t>Redução de </a:t>
            </a:r>
            <a:r>
              <a:rPr lang="en-US" sz="3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Dimensionalidade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85720" y="750081"/>
            <a:ext cx="857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Arial Narrow" pitchFamily="34" charset="0"/>
              </a:rPr>
              <a:t>Imagem em RGB (colorida)</a:t>
            </a:r>
            <a:endParaRPr lang="pt-BR" sz="2400" dirty="0">
              <a:latin typeface="Arial Narrow" pitchFamily="34" charset="0"/>
            </a:endParaRPr>
          </a:p>
        </p:txBody>
      </p:sp>
      <p:sp>
        <p:nvSpPr>
          <p:cNvPr id="102402" name="AutoShape 2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2404" name="AutoShape 4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3426" name="AutoShape 2" descr="Médias, Medianas e Imagens | Andrew Kurauchi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3428" name="AutoShape 4" descr="Médias, Medianas e Imagens | Andrew Kurauchi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81620"/>
            <a:ext cx="9144000" cy="3686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entury Gothic" pitchFamily="34" charset="0"/>
              </a:rPr>
              <a:t>Redução de </a:t>
            </a:r>
            <a:r>
              <a:rPr lang="en-US" sz="3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Dimensionalidade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 dirty="0"/>
          </a:p>
        </p:txBody>
      </p:sp>
      <p:pic>
        <p:nvPicPr>
          <p:cNvPr id="96258" name="Picture 2" descr="Diferença entre computação gráfica e processamento de imagens/Differences  between graphic computer and image processing | Maycol de Alenca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718625"/>
            <a:ext cx="4743462" cy="4049844"/>
          </a:xfrm>
          <a:prstGeom prst="rect">
            <a:avLst/>
          </a:prstGeom>
          <a:noFill/>
        </p:spPr>
      </p:pic>
      <p:sp>
        <p:nvSpPr>
          <p:cNvPr id="9" name="Elipse 8"/>
          <p:cNvSpPr/>
          <p:nvPr/>
        </p:nvSpPr>
        <p:spPr>
          <a:xfrm>
            <a:off x="142844" y="2464593"/>
            <a:ext cx="1571636" cy="48220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Criação</a:t>
            </a:r>
            <a:endParaRPr lang="pt-BR" b="1" dirty="0"/>
          </a:p>
        </p:txBody>
      </p:sp>
      <p:sp>
        <p:nvSpPr>
          <p:cNvPr id="10" name="Elipse 9"/>
          <p:cNvSpPr/>
          <p:nvPr/>
        </p:nvSpPr>
        <p:spPr>
          <a:xfrm>
            <a:off x="5429256" y="1071552"/>
            <a:ext cx="1571636" cy="48220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Análise</a:t>
            </a:r>
            <a:endParaRPr lang="pt-BR" b="1" dirty="0"/>
          </a:p>
        </p:txBody>
      </p:sp>
      <p:sp>
        <p:nvSpPr>
          <p:cNvPr id="11" name="Elipse 10"/>
          <p:cNvSpPr/>
          <p:nvPr/>
        </p:nvSpPr>
        <p:spPr>
          <a:xfrm>
            <a:off x="6929454" y="2464593"/>
            <a:ext cx="1571636" cy="48220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União</a:t>
            </a:r>
            <a:endParaRPr lang="pt-BR" b="1" dirty="0"/>
          </a:p>
        </p:txBody>
      </p:sp>
      <p:sp>
        <p:nvSpPr>
          <p:cNvPr id="12" name="Elipse 11"/>
          <p:cNvSpPr/>
          <p:nvPr/>
        </p:nvSpPr>
        <p:spPr>
          <a:xfrm>
            <a:off x="6858016" y="3321849"/>
            <a:ext cx="1857388" cy="64294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Inteligência</a:t>
            </a:r>
            <a:endParaRPr lang="pt-BR" b="1" dirty="0"/>
          </a:p>
        </p:txBody>
      </p:sp>
      <p:cxnSp>
        <p:nvCxnSpPr>
          <p:cNvPr id="14" name="Conector de seta reta 13"/>
          <p:cNvCxnSpPr/>
          <p:nvPr/>
        </p:nvCxnSpPr>
        <p:spPr>
          <a:xfrm rot="5400000">
            <a:off x="7582120" y="3133530"/>
            <a:ext cx="267893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entury Gothic" pitchFamily="34" charset="0"/>
              </a:rPr>
              <a:t>Redução de </a:t>
            </a:r>
            <a:r>
              <a:rPr lang="en-US" sz="3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Dimensionalidade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85720" y="750081"/>
            <a:ext cx="857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Arial Narrow" pitchFamily="34" charset="0"/>
              </a:rPr>
              <a:t>Aplicação real</a:t>
            </a:r>
            <a:endParaRPr lang="pt-BR" sz="2400" dirty="0">
              <a:latin typeface="Arial Narrow" pitchFamily="34" charset="0"/>
            </a:endParaRPr>
          </a:p>
        </p:txBody>
      </p:sp>
      <p:sp>
        <p:nvSpPr>
          <p:cNvPr id="102402" name="AutoShape 2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2404" name="AutoShape 4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3426" name="AutoShape 2" descr="Médias, Medianas e Imagens | Andrew Kurauchi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3428" name="AutoShape 4" descr="Médias, Medianas e Imagens | Andrew Kurauchi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82369"/>
            <a:ext cx="9144000" cy="4023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Century Gothic" pitchFamily="34" charset="0"/>
              </a:rPr>
              <a:t>Exemplo</a:t>
            </a:r>
            <a:r>
              <a:rPr lang="en-US" sz="3200" b="1" dirty="0" smtClean="0">
                <a:solidFill>
                  <a:srgbClr val="FF0000"/>
                </a:solidFill>
                <a:latin typeface="Century Gothic" pitchFamily="34" charset="0"/>
              </a:rPr>
              <a:t> de </a:t>
            </a:r>
            <a:r>
              <a:rPr lang="en-US" sz="3200" b="1" dirty="0" err="1" smtClean="0">
                <a:solidFill>
                  <a:srgbClr val="FF0000"/>
                </a:solidFill>
                <a:latin typeface="Century Gothic" pitchFamily="34" charset="0"/>
              </a:rPr>
              <a:t>binarização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85720" y="750081"/>
            <a:ext cx="857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Arial Narrow" pitchFamily="34" charset="0"/>
              </a:rPr>
              <a:t>Aplicação real</a:t>
            </a:r>
            <a:endParaRPr lang="pt-BR" sz="2400" dirty="0">
              <a:latin typeface="Arial Narrow" pitchFamily="34" charset="0"/>
            </a:endParaRPr>
          </a:p>
        </p:txBody>
      </p:sp>
      <p:sp>
        <p:nvSpPr>
          <p:cNvPr id="102402" name="AutoShape 2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2404" name="AutoShape 4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3426" name="AutoShape 2" descr="Médias, Medianas e Imagens | Andrew Kurauchi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3428" name="AutoShape 4" descr="Médias, Medianas e Imagens | Andrew Kurauchi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298258"/>
            <a:ext cx="6559335" cy="255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47123" y="562929"/>
            <a:ext cx="2796877" cy="331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27440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Redução de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dimensões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236220" y="31327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8" name="Picture 2" descr="Machine Learning - O que é ?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42460" y="1973581"/>
            <a:ext cx="3302378" cy="26551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3200" b="1" dirty="0" smtClean="0">
                <a:solidFill>
                  <a:srgbClr val="FF0000"/>
                </a:solidFill>
                <a:latin typeface="Century Gothic" pitchFamily="34" charset="0"/>
              </a:rPr>
              <a:t>Redução </a:t>
            </a:r>
            <a:r>
              <a:rPr lang="en-US" sz="3200" b="1" dirty="0" smtClean="0">
                <a:solidFill>
                  <a:srgbClr val="FF0000"/>
                </a:solidFill>
                <a:latin typeface="Century Gothic" pitchFamily="34" charset="0"/>
              </a:rPr>
              <a:t>de </a:t>
            </a:r>
            <a:r>
              <a:rPr lang="en-US" sz="3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Dimensionalidade</a:t>
            </a:r>
            <a:endParaRPr lang="en-US" sz="24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803660"/>
            <a:ext cx="8501122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4821"/>
            <a:ext cx="8501122" cy="192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 descr="C:\Users\Diego\Pictures\kisspng-3d-computer-graphics-question-mark-3d-rendering-cl-5afbd6a5609654.997403531526453925395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7" y="3268270"/>
            <a:ext cx="1339633" cy="1339445"/>
          </a:xfrm>
          <a:prstGeom prst="rect">
            <a:avLst/>
          </a:prstGeom>
          <a:noFill/>
        </p:spPr>
      </p:pic>
      <p:pic>
        <p:nvPicPr>
          <p:cNvPr id="11" name="Picture 6" descr="C:\Users\Diego\Pictures\kisspng-3d-computer-graphics-question-mark-3d-rendering-cl-5afbd6a5609654.997403531526453925395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5" y="1285866"/>
            <a:ext cx="1339633" cy="13394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entury Gothic" pitchFamily="34" charset="0"/>
              </a:rPr>
              <a:t>Redução de </a:t>
            </a:r>
            <a:r>
              <a:rPr lang="en-US" sz="3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Dimensionalidade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 dirty="0"/>
          </a:p>
        </p:txBody>
      </p:sp>
      <p:pic>
        <p:nvPicPr>
          <p:cNvPr id="90114" name="Picture 2" descr="https://miro.medium.com/max/1400/1*KJtsMTMkj4Nib_LSeuRAE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094" y="2617231"/>
            <a:ext cx="8953500" cy="2035970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357158" y="696502"/>
            <a:ext cx="807249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600" dirty="0" smtClean="0">
                <a:latin typeface="Arial Narrow" pitchFamily="34" charset="0"/>
              </a:rPr>
              <a:t> </a:t>
            </a:r>
            <a:r>
              <a:rPr lang="pt-BR" sz="2400" dirty="0" smtClean="0">
                <a:latin typeface="Arial Narrow" pitchFamily="34" charset="0"/>
              </a:rPr>
              <a:t>Processar imagens para evidenciar regiões de interesse;</a:t>
            </a:r>
          </a:p>
          <a:p>
            <a:pPr>
              <a:buFont typeface="Wingdings" pitchFamily="2" charset="2"/>
              <a:buChar char="Ø"/>
            </a:pPr>
            <a:endParaRPr lang="pt-BR" sz="2400" dirty="0" smtClean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400" dirty="0" smtClean="0">
                <a:latin typeface="Arial Narrow" pitchFamily="34" charset="0"/>
              </a:rPr>
              <a:t> Detectar objetos por meio de suas formas e cores;</a:t>
            </a:r>
          </a:p>
          <a:p>
            <a:pPr>
              <a:buFont typeface="Wingdings" pitchFamily="2" charset="2"/>
              <a:buChar char="Ø"/>
            </a:pPr>
            <a:endParaRPr lang="pt-BR" sz="2400" dirty="0" smtClean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400" dirty="0" smtClean="0">
                <a:latin typeface="Arial Narrow" pitchFamily="34" charset="0"/>
              </a:rPr>
              <a:t> Classificar objetos por meio de uma base de conhecimento;</a:t>
            </a:r>
            <a:endParaRPr lang="pt-BR" sz="2400" dirty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entury Gothic" pitchFamily="34" charset="0"/>
              </a:rPr>
              <a:t>Redução de </a:t>
            </a:r>
            <a:r>
              <a:rPr lang="en-US" sz="3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Dimensionalidade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57158" y="696502"/>
            <a:ext cx="807249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600" dirty="0" smtClean="0">
                <a:latin typeface="Arial Narrow" pitchFamily="34" charset="0"/>
              </a:rPr>
              <a:t> </a:t>
            </a:r>
            <a:r>
              <a:rPr lang="pt-BR" sz="2400" dirty="0" smtClean="0">
                <a:latin typeface="Arial Narrow" pitchFamily="34" charset="0"/>
              </a:rPr>
              <a:t>Processar imagens para evidenciar regiões de interesse;</a:t>
            </a:r>
          </a:p>
          <a:p>
            <a:pPr>
              <a:buFont typeface="Wingdings" pitchFamily="2" charset="2"/>
              <a:buChar char="Ø"/>
            </a:pPr>
            <a:endParaRPr lang="pt-BR" sz="2400" dirty="0" smtClean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400" dirty="0" smtClean="0">
                <a:latin typeface="Arial Narrow" pitchFamily="34" charset="0"/>
              </a:rPr>
              <a:t> Detectar objetos por meio de suas formas e cores;</a:t>
            </a:r>
          </a:p>
          <a:p>
            <a:pPr>
              <a:buFont typeface="Wingdings" pitchFamily="2" charset="2"/>
              <a:buChar char="Ø"/>
            </a:pPr>
            <a:endParaRPr lang="pt-BR" sz="2400" dirty="0" smtClean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400" dirty="0" smtClean="0">
                <a:latin typeface="Arial Narrow" pitchFamily="34" charset="0"/>
              </a:rPr>
              <a:t> Classificar objetos por meio de uma base de conhecimento;</a:t>
            </a:r>
            <a:endParaRPr lang="pt-BR" sz="2400" dirty="0">
              <a:latin typeface="Arial Narrow" pitchFamily="34" charset="0"/>
            </a:endParaRPr>
          </a:p>
        </p:txBody>
      </p:sp>
      <p:sp>
        <p:nvSpPr>
          <p:cNvPr id="91138" name="AutoShape 2" descr="Humanoid Soccer Player Design | IntechOpen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91140" name="AutoShape 4" descr="Humanoid Soccer Player Design | IntechOpen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9114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4331" y="2960870"/>
            <a:ext cx="3422329" cy="192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114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72028" y="2791776"/>
            <a:ext cx="2885972" cy="110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114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8600" y="3963022"/>
            <a:ext cx="2816570" cy="1202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entury Gothic" pitchFamily="34" charset="0"/>
              </a:rPr>
              <a:t>Redução de </a:t>
            </a:r>
            <a:r>
              <a:rPr lang="en-US" sz="3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Dimensionalidade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 dirty="0"/>
          </a:p>
        </p:txBody>
      </p:sp>
      <p:pic>
        <p:nvPicPr>
          <p:cNvPr id="100354" name="Picture 2" descr="Ficheiro:Representação de uma imagem digital - Matriz de pixe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071552"/>
            <a:ext cx="9133623" cy="3750495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357158" y="589346"/>
            <a:ext cx="71438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dirty="0" smtClean="0">
                <a:latin typeface="Arial Narrow" pitchFamily="34" charset="0"/>
              </a:rPr>
              <a:t>Representação de uma imagem: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entury Gothic" pitchFamily="34" charset="0"/>
              </a:rPr>
              <a:t>Redução de </a:t>
            </a:r>
            <a:r>
              <a:rPr lang="en-US" sz="3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Dimensionalidade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 dirty="0"/>
          </a:p>
        </p:txBody>
      </p:sp>
      <p:pic>
        <p:nvPicPr>
          <p:cNvPr id="101378" name="Picture 2" descr="Clube do BESTEIROL | Fails, Tensos, Memes, Frases, Piada - Página 12 -  Clube do Vectr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9" y="910817"/>
            <a:ext cx="7572931" cy="32147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entury Gothic" pitchFamily="34" charset="0"/>
              </a:rPr>
              <a:t>Redução de </a:t>
            </a:r>
            <a:r>
              <a:rPr lang="en-US" sz="3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Dimensionalidade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85720" y="750081"/>
            <a:ext cx="8572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Arial Narrow" pitchFamily="34" charset="0"/>
              </a:rPr>
              <a:t>Redução de dimensão no espaço de cor:</a:t>
            </a:r>
            <a:r>
              <a:rPr lang="pt-BR" sz="2400" dirty="0" smtClean="0">
                <a:latin typeface="Arial Narrow" pitchFamily="34" charset="0"/>
              </a:rPr>
              <a:t> </a:t>
            </a:r>
          </a:p>
          <a:p>
            <a:endParaRPr lang="pt-BR" sz="2400" dirty="0" smtClean="0">
              <a:latin typeface="Arial Narrow" pitchFamily="34" charset="0"/>
            </a:endParaRPr>
          </a:p>
          <a:p>
            <a:r>
              <a:rPr lang="pt-BR" sz="2400" dirty="0" smtClean="0">
                <a:latin typeface="Arial Narrow" pitchFamily="34" charset="0"/>
              </a:rPr>
              <a:t>Espera-se usar o número reduzido de tons de cinza, preservando o máximo possível, o contraste da imagem original. Inevitavelmente há perdas de informação de cor. </a:t>
            </a:r>
            <a:endParaRPr lang="pt-BR" sz="2400" dirty="0">
              <a:latin typeface="Arial Narrow" pitchFamily="34" charset="0"/>
            </a:endParaRPr>
          </a:p>
        </p:txBody>
      </p:sp>
      <p:sp>
        <p:nvSpPr>
          <p:cNvPr id="102402" name="AutoShape 2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2404" name="AutoShape 4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8098" y="2685334"/>
            <a:ext cx="8605772" cy="166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-53597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pt-BR" sz="3200" b="1" dirty="0" smtClean="0">
                <a:latin typeface="Arial Narrow" pitchFamily="34" charset="0"/>
              </a:rPr>
              <a:t>O que é Visão Computacional? 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1553"/>
            <a:ext cx="8229600" cy="3523070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200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200" dirty="0">
              <a:latin typeface="Arial Narrow" pitchFamily="34" charset="0"/>
            </a:endParaRP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85720" y="750081"/>
            <a:ext cx="857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Arial Narrow" pitchFamily="34" charset="0"/>
              </a:rPr>
              <a:t>Imagem em tons de cinza</a:t>
            </a:r>
            <a:endParaRPr lang="pt-BR" sz="2400" dirty="0">
              <a:latin typeface="Arial Narrow" pitchFamily="34" charset="0"/>
            </a:endParaRPr>
          </a:p>
        </p:txBody>
      </p:sp>
      <p:sp>
        <p:nvSpPr>
          <p:cNvPr id="102402" name="AutoShape 2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2404" name="AutoShape 4" descr="COMPREENDA AS ZONAS DE CINZAS - Focu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3426" name="AutoShape 2" descr="Médias, Medianas e Imagens | Andrew Kurauchi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3428" name="AutoShape 4" descr="Médias, Medianas e Imagens | Andrew Kurauchi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1034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232287"/>
            <a:ext cx="8544453" cy="305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227</Words>
  <PresentationFormat>Apresentação na tela (16:9)</PresentationFormat>
  <Paragraphs>72</Paragraphs>
  <Slides>15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Arial Narrow</vt:lpstr>
      <vt:lpstr>Wingdings</vt:lpstr>
      <vt:lpstr>Simple Light</vt:lpstr>
      <vt:lpstr>Slide 1</vt:lpstr>
      <vt:lpstr>Slide 2</vt:lpstr>
      <vt:lpstr>Redução de Dimensionalidade</vt:lpstr>
      <vt:lpstr>Redução de Dimensionalidade</vt:lpstr>
      <vt:lpstr>Redução de Dimensionalidade</vt:lpstr>
      <vt:lpstr>Redução de Dimensionalidade</vt:lpstr>
      <vt:lpstr>Redução de Dimensionalidade</vt:lpstr>
      <vt:lpstr>Redução de Dimensionalidade</vt:lpstr>
      <vt:lpstr>O que é Visão Computacional? </vt:lpstr>
      <vt:lpstr>Redução de Dimensionalidade</vt:lpstr>
      <vt:lpstr>Redução de Dimensionalidade</vt:lpstr>
      <vt:lpstr>Redução de Dimensionalidade</vt:lpstr>
      <vt:lpstr>Redução de Dimensionalidade</vt:lpstr>
      <vt:lpstr>Exemplo de binarização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51</cp:revision>
  <dcterms:modified xsi:type="dcterms:W3CDTF">2022-05-04T17:59:58Z</dcterms:modified>
</cp:coreProperties>
</file>